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0" r:id="rId2"/>
    <p:sldId id="311" r:id="rId3"/>
    <p:sldId id="312" r:id="rId4"/>
    <p:sldId id="264" r:id="rId5"/>
    <p:sldId id="297" r:id="rId6"/>
    <p:sldId id="309" r:id="rId7"/>
    <p:sldId id="257" r:id="rId8"/>
    <p:sldId id="310" r:id="rId9"/>
    <p:sldId id="321" r:id="rId10"/>
    <p:sldId id="322" r:id="rId11"/>
    <p:sldId id="318" r:id="rId12"/>
    <p:sldId id="313" r:id="rId13"/>
    <p:sldId id="314" r:id="rId14"/>
    <p:sldId id="256" r:id="rId15"/>
    <p:sldId id="308" r:id="rId16"/>
    <p:sldId id="319" r:id="rId17"/>
    <p:sldId id="320" r:id="rId18"/>
    <p:sldId id="317" r:id="rId19"/>
    <p:sldId id="3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vo, Rebecca" userId="ec112dd2-fd22-4634-a776-4a1a90ecd908" providerId="ADAL" clId="{4FDAAA88-98D9-4CE3-9106-09D459CB83A8}"/>
    <pc:docChg chg="custSel modSld">
      <pc:chgData name="Salvo, Rebecca" userId="ec112dd2-fd22-4634-a776-4a1a90ecd908" providerId="ADAL" clId="{4FDAAA88-98D9-4CE3-9106-09D459CB83A8}" dt="2025-04-03T14:44:40.807" v="302" actId="122"/>
      <pc:docMkLst>
        <pc:docMk/>
      </pc:docMkLst>
      <pc:sldChg chg="addSp delSp modSp mod">
        <pc:chgData name="Salvo, Rebecca" userId="ec112dd2-fd22-4634-a776-4a1a90ecd908" providerId="ADAL" clId="{4FDAAA88-98D9-4CE3-9106-09D459CB83A8}" dt="2025-04-03T14:44:40.807" v="302" actId="122"/>
        <pc:sldMkLst>
          <pc:docMk/>
          <pc:sldMk cId="939315472" sldId="309"/>
        </pc:sldMkLst>
        <pc:spChg chg="mod">
          <ac:chgData name="Salvo, Rebecca" userId="ec112dd2-fd22-4634-a776-4a1a90ecd908" providerId="ADAL" clId="{4FDAAA88-98D9-4CE3-9106-09D459CB83A8}" dt="2025-04-03T14:28:55.344" v="218" actId="948"/>
          <ac:spMkLst>
            <pc:docMk/>
            <pc:sldMk cId="939315472" sldId="309"/>
            <ac:spMk id="7" creationId="{185A4F9B-3A63-46F2-9CE9-6C8C1F3C92C4}"/>
          </ac:spMkLst>
        </pc:spChg>
        <pc:spChg chg="add mod">
          <ac:chgData name="Salvo, Rebecca" userId="ec112dd2-fd22-4634-a776-4a1a90ecd908" providerId="ADAL" clId="{4FDAAA88-98D9-4CE3-9106-09D459CB83A8}" dt="2025-04-03T14:44:40.807" v="302" actId="122"/>
          <ac:spMkLst>
            <pc:docMk/>
            <pc:sldMk cId="939315472" sldId="309"/>
            <ac:spMk id="8" creationId="{8D9F5616-C8D8-4A3C-AE32-329868978AF2}"/>
          </ac:spMkLst>
        </pc:spChg>
        <pc:picChg chg="add del">
          <ac:chgData name="Salvo, Rebecca" userId="ec112dd2-fd22-4634-a776-4a1a90ecd908" providerId="ADAL" clId="{4FDAAA88-98D9-4CE3-9106-09D459CB83A8}" dt="2025-04-03T14:27:08.596" v="24" actId="478"/>
          <ac:picMkLst>
            <pc:docMk/>
            <pc:sldMk cId="939315472" sldId="309"/>
            <ac:picMk id="3" creationId="{C0AB7F69-7384-45E6-B70F-FD5219A69750}"/>
          </ac:picMkLst>
        </pc:picChg>
        <pc:picChg chg="mod">
          <ac:chgData name="Salvo, Rebecca" userId="ec112dd2-fd22-4634-a776-4a1a90ecd908" providerId="ADAL" clId="{4FDAAA88-98D9-4CE3-9106-09D459CB83A8}" dt="2025-04-03T14:26:49.942" v="22" actId="1076"/>
          <ac:picMkLst>
            <pc:docMk/>
            <pc:sldMk cId="939315472" sldId="309"/>
            <ac:picMk id="9" creationId="{003F9371-B331-48CB-90E5-64E05A2901DB}"/>
          </ac:picMkLst>
        </pc:picChg>
      </pc:sldChg>
      <pc:sldChg chg="modSp mod">
        <pc:chgData name="Salvo, Rebecca" userId="ec112dd2-fd22-4634-a776-4a1a90ecd908" providerId="ADAL" clId="{4FDAAA88-98D9-4CE3-9106-09D459CB83A8}" dt="2025-04-01T15:58:13.801" v="20" actId="20577"/>
        <pc:sldMkLst>
          <pc:docMk/>
          <pc:sldMk cId="3883473817" sldId="310"/>
        </pc:sldMkLst>
        <pc:spChg chg="mod">
          <ac:chgData name="Salvo, Rebecca" userId="ec112dd2-fd22-4634-a776-4a1a90ecd908" providerId="ADAL" clId="{4FDAAA88-98D9-4CE3-9106-09D459CB83A8}" dt="2025-04-01T15:58:09.899" v="1" actId="27636"/>
          <ac:spMkLst>
            <pc:docMk/>
            <pc:sldMk cId="3883473817" sldId="310"/>
            <ac:spMk id="3" creationId="{A7C3AF1F-9A0A-43A4-9C22-5E98D889E3AF}"/>
          </ac:spMkLst>
        </pc:spChg>
        <pc:spChg chg="mod">
          <ac:chgData name="Salvo, Rebecca" userId="ec112dd2-fd22-4634-a776-4a1a90ecd908" providerId="ADAL" clId="{4FDAAA88-98D9-4CE3-9106-09D459CB83A8}" dt="2025-04-01T15:58:13.801" v="20" actId="20577"/>
          <ac:spMkLst>
            <pc:docMk/>
            <pc:sldMk cId="3883473817" sldId="310"/>
            <ac:spMk id="4" creationId="{A8AF6820-CD70-4BBE-9BB2-746BCA6D3978}"/>
          </ac:spMkLst>
        </pc:spChg>
      </pc:sldChg>
      <pc:sldChg chg="modSp mod">
        <pc:chgData name="Salvo, Rebecca" userId="ec112dd2-fd22-4634-a776-4a1a90ecd908" providerId="ADAL" clId="{4FDAAA88-98D9-4CE3-9106-09D459CB83A8}" dt="2025-04-03T14:30:20.011" v="295" actId="20577"/>
        <pc:sldMkLst>
          <pc:docMk/>
          <pc:sldMk cId="1340024883" sldId="313"/>
        </pc:sldMkLst>
        <pc:spChg chg="mod">
          <ac:chgData name="Salvo, Rebecca" userId="ec112dd2-fd22-4634-a776-4a1a90ecd908" providerId="ADAL" clId="{4FDAAA88-98D9-4CE3-9106-09D459CB83A8}" dt="2025-04-03T14:30:20.011" v="295" actId="20577"/>
          <ac:spMkLst>
            <pc:docMk/>
            <pc:sldMk cId="1340024883" sldId="313"/>
            <ac:spMk id="3" creationId="{18383714-B2D9-412C-8235-12E592C86E26}"/>
          </ac:spMkLst>
        </pc:spChg>
      </pc:sldChg>
      <pc:sldChg chg="modSp mod">
        <pc:chgData name="Salvo, Rebecca" userId="ec112dd2-fd22-4634-a776-4a1a90ecd908" providerId="ADAL" clId="{4FDAAA88-98D9-4CE3-9106-09D459CB83A8}" dt="2025-04-03T14:30:42.145" v="301" actId="20577"/>
        <pc:sldMkLst>
          <pc:docMk/>
          <pc:sldMk cId="1944426173" sldId="314"/>
        </pc:sldMkLst>
        <pc:spChg chg="mod">
          <ac:chgData name="Salvo, Rebecca" userId="ec112dd2-fd22-4634-a776-4a1a90ecd908" providerId="ADAL" clId="{4FDAAA88-98D9-4CE3-9106-09D459CB83A8}" dt="2025-04-03T14:30:42.145" v="301" actId="20577"/>
          <ac:spMkLst>
            <pc:docMk/>
            <pc:sldMk cId="1944426173" sldId="314"/>
            <ac:spMk id="3" creationId="{7C1C4E91-124E-40B2-BA6B-8C1F7BE2698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8FB21-6E5C-4CC4-B53B-E659375B62A1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0CD62-BAFC-49F4-9D8C-259C1DB49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3CE5-8E27-4998-8BFF-161F04739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E53B6-624D-4E82-B581-62A635281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F6C4-1653-4B65-9F21-0ACEFCED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3007F-47A1-443F-AA77-CE566C41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D04D4-0CD8-45D8-B831-8D422CA7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8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ED11-D02F-4B68-97D4-E107DE00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915CC-8609-4F49-9111-13C7BEAAD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4AE13-D3C1-4067-AF98-D7E27D21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EB47E-7EB3-4D1C-ACFD-02918E13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D0A3-60B3-4912-9B26-CB832765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8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6B6B3-C011-4CC3-BFD5-E95037B67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75F3E-258E-4CFE-AE10-D1680F01D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255EF-14E3-442A-ACDE-64B85CC2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E6D2F-6B0F-4C26-ADA5-B9D2A6AB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63D5F-D06C-4BA8-A02F-24151C6D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428733" y="2009533"/>
            <a:ext cx="7334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428733" y="3380339"/>
            <a:ext cx="7334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614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399333" y="1061567"/>
            <a:ext cx="9361200" cy="10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399333" y="1946200"/>
            <a:ext cx="4557200" cy="3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+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235633" y="1946200"/>
            <a:ext cx="4524800" cy="3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+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+"/>
              <a:defRPr sz="2667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460400" y="6453000"/>
            <a:ext cx="731600" cy="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399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EBDB-6775-432C-8D4D-58C85C93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3D4D-7A16-4AC2-8F92-665D2CB0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CF0C0-5E32-49C4-9F58-46209294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7C4B9-2551-4539-9E22-0A72F408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A85CF-780F-476B-9F86-C4638FD2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9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F335-5818-4F57-A2AD-F0F0D8E3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F7E0E-1CD0-49B7-8973-9BD1D221F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2DB71-C179-4AB3-8700-BB9E9253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4F630-E635-47E3-9AE8-B8074DE0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4F9BD-3BA0-4E49-9F83-3D1BACF3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4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7588-C2A5-4094-AFB3-9086A19A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B4229-2D29-4ED1-91A2-EAC82DE49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1781D-28A4-4D6D-B045-FA3C7C307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BAB3-FA7C-45E1-A922-888809C7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48A93-CBC6-448D-9D93-53E84B31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EE6B0-9025-4F91-9737-DA23A5D1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0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8C518-F675-423D-9063-A561FA76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A19AB-4390-4E44-9033-B3609EF0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7BA1A-1222-48B6-B9E1-794DAAC09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7938A0-6859-40AA-9689-103416AF0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2A742-063E-44E8-8DAD-2F78D3DB4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9328A-1DBD-45B9-8662-EF148FDF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98B124-12AB-48D6-8EAF-1091EA3B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0F240-C989-41D7-985D-F5E16CD0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8EBC-4531-4ECE-9DF7-6737B628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933FF-F587-4AA2-AC17-03FC310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8D1B1-E4AD-4D47-A7D1-BE285B03D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34747-5B1C-409E-A060-C282EE93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1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6F14-8503-4337-B9F2-A7F4BE79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A7380-A43F-481F-8DD1-6E732562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3ED31-323E-463E-9185-426B7711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5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6849-2BFB-4584-9433-E86FDA35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DD907-7CFB-49D0-BC42-EDDFFCF12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89B0D-E303-4FBA-AB83-40E031FD5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E4218-4942-48B3-B5C7-5295F0A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F06D1-E092-4BE0-8FD6-E51E411E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C0B96-EDB0-4AAC-9F58-AF723409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3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ECB5-EC36-4D63-AF81-B4C0CFD6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3B557-7137-4C3E-A05B-2FCB5BF02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BFA70-93BE-4F4E-AB9F-82DE458CE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DDC94-E600-4C98-BEF7-9BAC4210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F0FA3-BB35-4DA1-9404-D1CE572CE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944AA-7E62-476A-BF34-4AA32975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5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1C7830-FCD3-4175-8CED-D953B62F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3BCA3-97E6-4F81-864E-329BD53DF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92849-099E-48F7-B99A-6E4C7E944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CC8A-1FF0-4300-B3D2-2B24E8FB5AA8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3CAAD-9ED5-4A20-8AB8-6FA7DD3DC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C369-47DC-4A6D-BDC8-E1C717446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93098-0E26-4AC8-97AF-E9CF3D91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1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LeonCurriculum@leonschools.net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C08CE0-72B4-4D36-A65D-12B883F6704A}"/>
              </a:ext>
            </a:extLst>
          </p:cNvPr>
          <p:cNvSpPr/>
          <p:nvPr/>
        </p:nvSpPr>
        <p:spPr>
          <a:xfrm>
            <a:off x="1534279" y="3028950"/>
            <a:ext cx="10033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Heavy" panose="020B0903020102020204" pitchFamily="34" charset="0"/>
              </a:rPr>
              <a:t>LEON HIGH SCHOOL </a:t>
            </a:r>
          </a:p>
          <a:p>
            <a:pPr algn="ctr"/>
            <a:r>
              <a:rPr lang="en-US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Heavy" panose="020B0903020102020204" pitchFamily="34" charset="0"/>
              </a:rPr>
              <a:t>Incoming 9</a:t>
            </a:r>
            <a:r>
              <a:rPr lang="en-US" sz="40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Heavy" panose="020B0903020102020204" pitchFamily="34" charset="0"/>
              </a:rPr>
              <a:t>th</a:t>
            </a:r>
            <a:r>
              <a:rPr lang="en-US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Heavy" panose="020B0903020102020204" pitchFamily="34" charset="0"/>
              </a:rPr>
              <a:t> Grade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5710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A6A03-A13C-4126-88AB-8731FDEA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-236328"/>
            <a:ext cx="1099185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  <a:t>Course Request Form – Final Selections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78627-F2A0-43FA-8A00-07259C359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0" y="1735886"/>
            <a:ext cx="4400550" cy="4881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F122EA-20DF-454D-A5D7-B1C3244E6F48}"/>
              </a:ext>
            </a:extLst>
          </p:cNvPr>
          <p:cNvSpPr txBox="1"/>
          <p:nvPr/>
        </p:nvSpPr>
        <p:spPr>
          <a:xfrm>
            <a:off x="365760" y="781128"/>
            <a:ext cx="1086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you are done picking all your 6 credits – list them in the Final Selection box with your alternative choices. Use a slash to indicate two semester credits together to total one credit – Example: Yoga 1/Yoga 2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764F5-31FF-41BB-9EE2-D591CCF0F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9" y="1735887"/>
            <a:ext cx="4422190" cy="48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6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BE1A-307D-4403-BB4D-B99A4109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3335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Bell Schedule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BA47D-F7DE-4468-B53E-1B65D3ED1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08" y="2173109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First Bell </a:t>
            </a:r>
            <a:r>
              <a:rPr lang="en-US" sz="3200" dirty="0"/>
              <a:t>	7:25am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Period </a:t>
            </a:r>
            <a:r>
              <a:rPr lang="en-US" sz="3200" dirty="0"/>
              <a:t>	7:30 – 8:25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2</a:t>
            </a:r>
            <a:r>
              <a:rPr lang="en-US" sz="3200" b="1" baseline="30000" dirty="0"/>
              <a:t>nd</a:t>
            </a:r>
            <a:r>
              <a:rPr lang="en-US" sz="3200" b="1" dirty="0"/>
              <a:t> Period </a:t>
            </a:r>
            <a:r>
              <a:rPr lang="en-US" sz="3200" dirty="0"/>
              <a:t>	8:30 – 9:22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3</a:t>
            </a:r>
            <a:r>
              <a:rPr lang="en-US" sz="3200" b="1" baseline="30000" dirty="0"/>
              <a:t>rd</a:t>
            </a:r>
            <a:r>
              <a:rPr lang="en-US" sz="3200" b="1" dirty="0"/>
              <a:t> Period </a:t>
            </a:r>
            <a:r>
              <a:rPr lang="en-US" sz="3200" dirty="0"/>
              <a:t>	9:27 – 10:19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4</a:t>
            </a:r>
            <a:r>
              <a:rPr lang="en-US" sz="3200" b="1" baseline="30000" dirty="0"/>
              <a:t>th</a:t>
            </a:r>
            <a:r>
              <a:rPr lang="en-US" sz="3200" b="1" dirty="0"/>
              <a:t> Period </a:t>
            </a:r>
            <a:r>
              <a:rPr lang="en-US" sz="3200" dirty="0"/>
              <a:t>	10:24 – 11:16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dirty="0"/>
              <a:t>	</a:t>
            </a:r>
            <a:r>
              <a:rPr lang="en-US" sz="3200" b="1" dirty="0"/>
              <a:t>Lunch 11:16 – 11:55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5</a:t>
            </a:r>
            <a:r>
              <a:rPr lang="en-US" sz="3200" b="1" baseline="30000" dirty="0"/>
              <a:t>th</a:t>
            </a:r>
            <a:r>
              <a:rPr lang="en-US" sz="3200" b="1" dirty="0"/>
              <a:t> Period</a:t>
            </a:r>
            <a:r>
              <a:rPr lang="en-US" sz="3200" dirty="0"/>
              <a:t>	12:00 – 12:52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6</a:t>
            </a:r>
            <a:r>
              <a:rPr lang="en-US" sz="3200" b="1" baseline="30000" dirty="0"/>
              <a:t>th</a:t>
            </a:r>
            <a:r>
              <a:rPr lang="en-US" sz="3200" b="1" dirty="0"/>
              <a:t> Period</a:t>
            </a:r>
            <a:r>
              <a:rPr lang="en-US" sz="3200" dirty="0"/>
              <a:t>	12:57 – 1:50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3200" b="1" dirty="0"/>
              <a:t>7</a:t>
            </a:r>
            <a:r>
              <a:rPr lang="en-US" sz="3200" b="1" baseline="30000" dirty="0"/>
              <a:t>th</a:t>
            </a:r>
            <a:r>
              <a:rPr lang="en-US" sz="3200" b="1" dirty="0"/>
              <a:t> Period 	1:55 – 2:45*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B690536-9303-45E9-A42D-1A749C6E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3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36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580887C-2DA4-4472-8B5F-25E69604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08" y="61489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CE95E-97F9-4B88-93D9-AA3A8B2A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83714-B2D9-412C-8235-12E592C86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Sintony"/>
              </a:rPr>
              <a:t>Tardy Policy </a:t>
            </a:r>
          </a:p>
          <a:p>
            <a:pPr lvl="1"/>
            <a:r>
              <a:rPr lang="en-US" b="1" dirty="0">
                <a:latin typeface="Sintony"/>
              </a:rPr>
              <a:t>Every 4</a:t>
            </a:r>
            <a:r>
              <a:rPr lang="en-US" b="1" baseline="30000" dirty="0">
                <a:latin typeface="Sintony"/>
              </a:rPr>
              <a:t>th</a:t>
            </a:r>
            <a:r>
              <a:rPr lang="en-US" b="1" dirty="0">
                <a:latin typeface="Sintony"/>
              </a:rPr>
              <a:t> Tardy = Referral</a:t>
            </a:r>
          </a:p>
          <a:p>
            <a:pPr lvl="2"/>
            <a:r>
              <a:rPr lang="en-US" b="1" dirty="0">
                <a:latin typeface="Sintony"/>
              </a:rPr>
              <a:t>Lunch Detention</a:t>
            </a:r>
          </a:p>
          <a:p>
            <a:pPr lvl="2"/>
            <a:r>
              <a:rPr lang="en-US" b="1" dirty="0">
                <a:latin typeface="Sintony"/>
              </a:rPr>
              <a:t>ISS or loss of off-campus/parking privileges </a:t>
            </a:r>
          </a:p>
          <a:p>
            <a:pPr lvl="1"/>
            <a:r>
              <a:rPr lang="en-US" b="1" dirty="0">
                <a:latin typeface="Sintony"/>
              </a:rPr>
              <a:t>16 or more tardies for a quarter – cannot participate in any Dances, Field Trips, or other events determined by administration </a:t>
            </a:r>
          </a:p>
          <a:p>
            <a:r>
              <a:rPr lang="en-US" b="1" dirty="0">
                <a:latin typeface="Sintony"/>
              </a:rPr>
              <a:t>Attendance Policy</a:t>
            </a:r>
          </a:p>
          <a:p>
            <a:pPr lvl="1"/>
            <a:r>
              <a:rPr lang="en-US" b="1" dirty="0">
                <a:latin typeface="Sintony"/>
              </a:rPr>
              <a:t>Get excused within 3 days of absence</a:t>
            </a:r>
          </a:p>
          <a:p>
            <a:pPr lvl="1"/>
            <a:r>
              <a:rPr lang="en-US" b="1" dirty="0">
                <a:latin typeface="Sintony"/>
              </a:rPr>
              <a:t>15 or more absences – excused or unexcused – cannot attend any Dances, Field Trips, or other events determined by administration</a:t>
            </a:r>
          </a:p>
          <a:p>
            <a:pPr lvl="1"/>
            <a:endParaRPr lang="en-US" b="1" dirty="0">
              <a:latin typeface="Sintony"/>
            </a:endParaRPr>
          </a:p>
          <a:p>
            <a:pPr marL="457200" lvl="1" indent="0">
              <a:buNone/>
            </a:pPr>
            <a:r>
              <a:rPr lang="en-US" b="1" dirty="0">
                <a:latin typeface="Sintony"/>
              </a:rPr>
              <a:t>		</a:t>
            </a:r>
            <a:r>
              <a:rPr lang="en-US" sz="4000" b="1" dirty="0">
                <a:solidFill>
                  <a:srgbClr val="FF0000"/>
                </a:solidFill>
                <a:latin typeface="Sintony"/>
              </a:rPr>
              <a:t>Leon-Attendance@leonschools.net</a:t>
            </a:r>
          </a:p>
          <a:p>
            <a:endParaRPr lang="en-US" b="1" dirty="0">
              <a:solidFill>
                <a:srgbClr val="333333"/>
              </a:solidFill>
              <a:latin typeface="Sintony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2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AF4C-31D4-4D66-B5E7-5BA92BD6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Lunch/Off-Campus/Parking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C4E91-124E-40B2-BA6B-8C1F7BE2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84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900" b="1" dirty="0"/>
              <a:t>All 9</a:t>
            </a:r>
            <a:r>
              <a:rPr lang="en-US" sz="3900" b="1" baseline="30000" dirty="0"/>
              <a:t>th</a:t>
            </a:r>
            <a:r>
              <a:rPr lang="en-US" sz="3900" b="1" dirty="0"/>
              <a:t> graders – no privileges</a:t>
            </a:r>
          </a:p>
          <a:p>
            <a:r>
              <a:rPr lang="en-US" dirty="0"/>
              <a:t>NO lunch deliveries to campus</a:t>
            </a:r>
          </a:p>
          <a:p>
            <a:r>
              <a:rPr lang="en-US" dirty="0"/>
              <a:t>Free Breakfast/Lunch for everyone (this year, TBD for 2025-26)</a:t>
            </a:r>
          </a:p>
          <a:p>
            <a:r>
              <a:rPr lang="en-US" sz="3500" b="1" dirty="0"/>
              <a:t>Something to look forward to!</a:t>
            </a:r>
          </a:p>
          <a:p>
            <a:pPr lvl="1"/>
            <a:r>
              <a:rPr lang="en-US" dirty="0"/>
              <a:t>Off-Campus Lunch Passes – Juniors and Seniors ONLY</a:t>
            </a:r>
          </a:p>
          <a:p>
            <a:pPr lvl="2"/>
            <a:r>
              <a:rPr lang="en-US" dirty="0"/>
              <a:t>2.0 GPA</a:t>
            </a:r>
          </a:p>
          <a:p>
            <a:pPr lvl="2"/>
            <a:r>
              <a:rPr lang="en-US" dirty="0"/>
              <a:t>No Obligations</a:t>
            </a:r>
          </a:p>
          <a:p>
            <a:pPr lvl="2"/>
            <a:r>
              <a:rPr lang="en-US" dirty="0"/>
              <a:t>No Attendance/tardy concerns</a:t>
            </a:r>
          </a:p>
          <a:p>
            <a:pPr lvl="2"/>
            <a:r>
              <a:rPr lang="en-US" dirty="0"/>
              <a:t>Privilege can be revoked!</a:t>
            </a:r>
          </a:p>
          <a:p>
            <a:pPr lvl="1"/>
            <a:r>
              <a:rPr lang="en-US" dirty="0"/>
              <a:t>Parking Passes </a:t>
            </a:r>
          </a:p>
          <a:p>
            <a:pPr lvl="2"/>
            <a:r>
              <a:rPr lang="en-US" dirty="0"/>
              <a:t>Seniors first – remaining spots go to Juniors, then any leftovers go to Sophomores</a:t>
            </a:r>
          </a:p>
          <a:p>
            <a:pPr lvl="2"/>
            <a:r>
              <a:rPr lang="en-US" dirty="0"/>
              <a:t>$50 fee</a:t>
            </a:r>
          </a:p>
          <a:p>
            <a:pPr lvl="2"/>
            <a:r>
              <a:rPr lang="en-US" dirty="0"/>
              <a:t>Privilege can be revoked!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E0C5282-8442-479B-ACF3-08CC65B7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3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42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15F9B0-862F-45F1-A620-AC86FE0F85F9}"/>
              </a:ext>
            </a:extLst>
          </p:cNvPr>
          <p:cNvSpPr txBox="1"/>
          <p:nvPr/>
        </p:nvSpPr>
        <p:spPr>
          <a:xfrm>
            <a:off x="244549" y="1509151"/>
            <a:ext cx="11947451" cy="4894124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r>
              <a:rPr lang="en-US" sz="2000" dirty="0"/>
              <a:t>Amitie</a:t>
            </a:r>
          </a:p>
          <a:p>
            <a:r>
              <a:rPr lang="en-US" sz="2000" dirty="0"/>
              <a:t>Anime</a:t>
            </a:r>
          </a:p>
          <a:p>
            <a:r>
              <a:rPr lang="en-US" sz="2000" dirty="0"/>
              <a:t>Anchor</a:t>
            </a:r>
          </a:p>
          <a:p>
            <a:r>
              <a:rPr lang="en-US" sz="2000" dirty="0"/>
              <a:t>Art Club/Art Honor Society</a:t>
            </a:r>
          </a:p>
          <a:p>
            <a:r>
              <a:rPr lang="en-US" sz="2000" dirty="0"/>
              <a:t>Black Student Union</a:t>
            </a:r>
          </a:p>
          <a:p>
            <a:r>
              <a:rPr lang="en-US" sz="2000" dirty="0"/>
              <a:t>Black History Brain Bowl</a:t>
            </a:r>
          </a:p>
          <a:p>
            <a:r>
              <a:rPr lang="en-US" sz="2000" dirty="0"/>
              <a:t>Brain Bowl</a:t>
            </a:r>
          </a:p>
          <a:p>
            <a:r>
              <a:rPr lang="en-US" sz="2000" dirty="0"/>
              <a:t>Chess Club</a:t>
            </a:r>
          </a:p>
          <a:p>
            <a:r>
              <a:rPr lang="en-US" sz="2000" dirty="0"/>
              <a:t>Computer Science Club</a:t>
            </a:r>
          </a:p>
          <a:p>
            <a:r>
              <a:rPr lang="en-US" sz="2000" dirty="0"/>
              <a:t>Dance Marathon</a:t>
            </a:r>
          </a:p>
          <a:p>
            <a:r>
              <a:rPr lang="en-US" sz="2000" dirty="0"/>
              <a:t>Eco Club</a:t>
            </a:r>
          </a:p>
          <a:p>
            <a:r>
              <a:rPr lang="en-US" sz="2000" dirty="0"/>
              <a:t>English National Honor Society</a:t>
            </a:r>
          </a:p>
          <a:p>
            <a:r>
              <a:rPr lang="en-US" sz="2000" dirty="0"/>
              <a:t>Fellowship of Christian Athletes (FCA)</a:t>
            </a:r>
          </a:p>
          <a:p>
            <a:r>
              <a:rPr lang="en-US" sz="2000" dirty="0"/>
              <a:t>Fishing Club</a:t>
            </a:r>
          </a:p>
          <a:p>
            <a:r>
              <a:rPr lang="en-US" sz="2000" dirty="0"/>
              <a:t>French Honor Society</a:t>
            </a:r>
          </a:p>
          <a:p>
            <a:r>
              <a:rPr lang="en-US" sz="2000" dirty="0"/>
              <a:t>Future Educators of America</a:t>
            </a:r>
          </a:p>
          <a:p>
            <a:r>
              <a:rPr lang="en-US" sz="2000" dirty="0"/>
              <a:t>Gaming Club/DND</a:t>
            </a:r>
          </a:p>
          <a:p>
            <a:r>
              <a:rPr lang="en-US" sz="2000" dirty="0"/>
              <a:t>Garden Club</a:t>
            </a:r>
          </a:p>
          <a:p>
            <a:r>
              <a:rPr lang="en-US" sz="2000" dirty="0"/>
              <a:t>Gay-Straight Alliance (GSA)</a:t>
            </a:r>
          </a:p>
          <a:p>
            <a:r>
              <a:rPr lang="en-US" sz="2000" dirty="0"/>
              <a:t>Interact</a:t>
            </a:r>
          </a:p>
          <a:p>
            <a:r>
              <a:rPr lang="en-US" sz="2000" dirty="0"/>
              <a:t>International Student Organization</a:t>
            </a:r>
          </a:p>
          <a:p>
            <a:r>
              <a:rPr lang="en-US" sz="2000" dirty="0"/>
              <a:t>Key Club</a:t>
            </a:r>
          </a:p>
          <a:p>
            <a:r>
              <a:rPr lang="en-US" sz="2000" dirty="0"/>
              <a:t>Model United Nations </a:t>
            </a:r>
          </a:p>
          <a:p>
            <a:r>
              <a:rPr lang="en-US" sz="2000" dirty="0"/>
              <a:t>Mosaic</a:t>
            </a:r>
          </a:p>
          <a:p>
            <a:r>
              <a:rPr lang="en-US" sz="2000" dirty="0"/>
              <a:t>Mu Alpha Theta</a:t>
            </a:r>
          </a:p>
          <a:p>
            <a:r>
              <a:rPr lang="en-US" sz="2000" dirty="0"/>
              <a:t>Fashion Club</a:t>
            </a:r>
          </a:p>
          <a:p>
            <a:r>
              <a:rPr lang="en-US" sz="2000" dirty="0"/>
              <a:t>Philosophy Club</a:t>
            </a:r>
          </a:p>
          <a:p>
            <a:r>
              <a:rPr lang="en-US" sz="2000" dirty="0"/>
              <a:t>Pickleball Club</a:t>
            </a:r>
          </a:p>
          <a:p>
            <a:r>
              <a:rPr lang="en-US" sz="2000" dirty="0"/>
              <a:t>Pierian National Honor Society</a:t>
            </a:r>
          </a:p>
          <a:p>
            <a:r>
              <a:rPr lang="en-US" sz="2000" dirty="0"/>
              <a:t>Rebus Gestis</a:t>
            </a:r>
          </a:p>
          <a:p>
            <a:r>
              <a:rPr lang="en-US" sz="2000" dirty="0"/>
              <a:t>Rho Kappa</a:t>
            </a:r>
          </a:p>
          <a:p>
            <a:r>
              <a:rPr lang="en-US" sz="2000" dirty="0"/>
              <a:t>Science National Honor Society</a:t>
            </a:r>
          </a:p>
          <a:p>
            <a:r>
              <a:rPr lang="en-US" sz="2000" dirty="0"/>
              <a:t>SGA</a:t>
            </a:r>
          </a:p>
          <a:p>
            <a:r>
              <a:rPr lang="en-US" sz="2000" dirty="0"/>
              <a:t>Students Demand Action</a:t>
            </a:r>
          </a:p>
          <a:p>
            <a:r>
              <a:rPr lang="en-US" sz="2000" dirty="0"/>
              <a:t>Thespians</a:t>
            </a:r>
          </a:p>
          <a:p>
            <a:r>
              <a:rPr lang="en-US" sz="2000" dirty="0"/>
              <a:t>Tri-M Music Honor Society</a:t>
            </a:r>
          </a:p>
          <a:p>
            <a:r>
              <a:rPr lang="en-US" sz="2000" dirty="0"/>
              <a:t>Volleyball Club</a:t>
            </a:r>
          </a:p>
          <a:p>
            <a:r>
              <a:rPr lang="en-US" sz="2000" dirty="0"/>
              <a:t>Yarn Club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03A57-C62F-4C5F-9A2B-452C6C80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Leon 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18D7C-27EC-498C-AE35-2104D1DE0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126" y="4278293"/>
            <a:ext cx="5071730" cy="10244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Get involved!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C81114-9BBB-4EA2-B2F0-EA22320A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73" y="704756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02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15F9B0-862F-45F1-A620-AC86FE0F85F9}"/>
              </a:ext>
            </a:extLst>
          </p:cNvPr>
          <p:cNvSpPr txBox="1"/>
          <p:nvPr/>
        </p:nvSpPr>
        <p:spPr>
          <a:xfrm>
            <a:off x="339144" y="1425367"/>
            <a:ext cx="11513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513913-0DFA-4CDA-8252-7856821A902D}"/>
              </a:ext>
            </a:extLst>
          </p:cNvPr>
          <p:cNvSpPr/>
          <p:nvPr/>
        </p:nvSpPr>
        <p:spPr>
          <a:xfrm>
            <a:off x="3266241" y="5934670"/>
            <a:ext cx="583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2.0 GPA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37F8-7BC0-4720-8869-2DB8C12AB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0400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Cheerleading</a:t>
            </a:r>
          </a:p>
          <a:p>
            <a:r>
              <a:rPr lang="en-US" dirty="0"/>
              <a:t>Boys and Girls Cross Country</a:t>
            </a:r>
          </a:p>
          <a:p>
            <a:r>
              <a:rPr lang="en-US" dirty="0"/>
              <a:t>Boys and Girls Golf</a:t>
            </a:r>
          </a:p>
          <a:p>
            <a:r>
              <a:rPr lang="en-US" dirty="0"/>
              <a:t>Football</a:t>
            </a:r>
          </a:p>
          <a:p>
            <a:r>
              <a:rPr lang="en-US" dirty="0"/>
              <a:t>Swimming</a:t>
            </a:r>
          </a:p>
          <a:p>
            <a:r>
              <a:rPr lang="en-US" dirty="0"/>
              <a:t>Bowling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Beach Volleyball</a:t>
            </a:r>
          </a:p>
          <a:p>
            <a:r>
              <a:rPr lang="en-US" dirty="0"/>
              <a:t>Boys and Girls Basketball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A4808-C68C-4B3B-867E-CCE4E875D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528" y="1448276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Boys and Girls Soccer</a:t>
            </a:r>
          </a:p>
          <a:p>
            <a:r>
              <a:rPr lang="en-US" dirty="0"/>
              <a:t>Boys and Girls Weightlifting</a:t>
            </a:r>
          </a:p>
          <a:p>
            <a:r>
              <a:rPr lang="en-US" dirty="0"/>
              <a:t>Baseball</a:t>
            </a:r>
          </a:p>
          <a:p>
            <a:r>
              <a:rPr lang="en-US" dirty="0"/>
              <a:t>Softball</a:t>
            </a:r>
          </a:p>
          <a:p>
            <a:r>
              <a:rPr lang="en-US" dirty="0"/>
              <a:t>Boys and Girls Track</a:t>
            </a:r>
          </a:p>
          <a:p>
            <a:r>
              <a:rPr lang="en-US" dirty="0"/>
              <a:t>Wrestling</a:t>
            </a:r>
          </a:p>
          <a:p>
            <a:r>
              <a:rPr lang="en-US" dirty="0"/>
              <a:t>Flag Football</a:t>
            </a:r>
          </a:p>
          <a:p>
            <a:r>
              <a:rPr lang="en-US" dirty="0"/>
              <a:t>Tennis</a:t>
            </a:r>
          </a:p>
          <a:p>
            <a:r>
              <a:rPr lang="en-US" dirty="0"/>
              <a:t>Boys Lacrosse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C7E7A8-8368-46EA-BDEE-F2FB9703C486}"/>
              </a:ext>
            </a:extLst>
          </p:cNvPr>
          <p:cNvSpPr/>
          <p:nvPr/>
        </p:nvSpPr>
        <p:spPr>
          <a:xfrm>
            <a:off x="3058569" y="101928"/>
            <a:ext cx="60440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Leon Sports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670A8A3-65EA-4C95-80EF-D6F9D313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6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0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2D7B88-7616-4564-A9D9-727BD8E1E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27" y="142308"/>
            <a:ext cx="7841346" cy="6573384"/>
          </a:xfrm>
        </p:spPr>
      </p:pic>
    </p:spTree>
    <p:extLst>
      <p:ext uri="{BB962C8B-B14F-4D97-AF65-F5344CB8AC3E}">
        <p14:creationId xmlns:p14="http://schemas.microsoft.com/office/powerpoint/2010/main" val="812660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9FED-A3EF-4D2E-8317-B45F08E5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Freshman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92BA-C780-4825-9B53-975A25D09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b="1" dirty="0">
                <a:latin typeface="Franklin Gothic Heavy" panose="020B0903020102020204" pitchFamily="34" charset="0"/>
              </a:rPr>
              <a:t>SAVE THE DATE</a:t>
            </a:r>
          </a:p>
          <a:p>
            <a:pPr marL="0" indent="0" algn="ctr">
              <a:buNone/>
            </a:pPr>
            <a:r>
              <a:rPr lang="en-US" sz="4000" dirty="0"/>
              <a:t>Thursday, August 7</a:t>
            </a:r>
            <a:r>
              <a:rPr lang="en-US" sz="4000" baseline="30000" dirty="0"/>
              <a:t>th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Cost $20 (includes bag, class t-shirt, lunch)</a:t>
            </a:r>
          </a:p>
          <a:p>
            <a:pPr marL="0" indent="0" algn="ctr">
              <a:buNone/>
            </a:pPr>
            <a:r>
              <a:rPr lang="en-US" sz="4000" dirty="0"/>
              <a:t>8:30am – 3:00pm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DADC34-39B5-4F5A-82D8-45F473F6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42" y="749836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767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ADF3-88AD-49B5-8250-67E2AB2C1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47008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hlinkClick r:id="rId2"/>
              </a:rPr>
              <a:t>LeonCurriculum@leonschools.net</a:t>
            </a:r>
            <a:br>
              <a:rPr lang="en-US" sz="6000" b="1" dirty="0"/>
            </a:br>
            <a:r>
              <a:rPr lang="en-US" sz="6000" b="1" dirty="0"/>
              <a:t>www.leonschools.net/Leon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B3C204-F5D2-416A-8DEC-1BC1AB58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3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5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60F265-AD9F-4605-B77F-1AE170C1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74146" y="0"/>
            <a:ext cx="4150362" cy="3290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55F77-7300-40CA-91A6-61DF33BB9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33" y="3290351"/>
            <a:ext cx="6062375" cy="3395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FF26B7-B16A-4E77-A558-8E60158E6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" y="0"/>
            <a:ext cx="4275909" cy="3826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11AD8-8B66-411E-A118-1D83181C7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2" y="3352800"/>
            <a:ext cx="5985930" cy="3333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A1099B-E116-4D59-94E9-7CF2924D6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703" y="0"/>
            <a:ext cx="397814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9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B225317-5A8E-4574-BD5C-17DC49CA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64" y="858854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25786-6E8D-439F-BE4B-58FCFCF9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7" y="365125"/>
            <a:ext cx="11915553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Leon High School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9B3D-DE5B-477E-B4D4-A8A95DF87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012"/>
            <a:ext cx="10515600" cy="4351338"/>
          </a:xfrm>
        </p:spPr>
        <p:txBody>
          <a:bodyPr/>
          <a:lstStyle/>
          <a:p>
            <a:r>
              <a:rPr lang="en-US" dirty="0"/>
              <a:t>Principal – Mr. Bryan</a:t>
            </a:r>
          </a:p>
          <a:p>
            <a:r>
              <a:rPr lang="en-US" dirty="0"/>
              <a:t>Assistant Principal of Facilities and Athletics – Mr. Bell</a:t>
            </a:r>
          </a:p>
          <a:p>
            <a:r>
              <a:rPr lang="en-US" dirty="0"/>
              <a:t>Assistant Principal of Attendance – Ms. John</a:t>
            </a:r>
          </a:p>
          <a:p>
            <a:r>
              <a:rPr lang="en-US" dirty="0"/>
              <a:t>Assistant Principal of Curriculum – Ms. Salvo</a:t>
            </a:r>
          </a:p>
          <a:p>
            <a:r>
              <a:rPr lang="en-US" dirty="0"/>
              <a:t>Assistant Principal of Student Discipline – Mr. Warfel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Dean of Students – Ms. Agbasoga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44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0549-7CEF-4AF5-BC1F-3CC5859E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Leon Guidance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9F91A-E67F-4285-9F88-E2E98FF87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 Counselor – Ms. Tyson</a:t>
            </a:r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– 12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pPr lvl="1"/>
            <a:r>
              <a:rPr lang="en-US" dirty="0"/>
              <a:t>Last Name A-F – Ms. Folmar</a:t>
            </a:r>
          </a:p>
          <a:p>
            <a:pPr lvl="1"/>
            <a:r>
              <a:rPr lang="en-US" dirty="0"/>
              <a:t>Last Name G-O – Mr. Norris</a:t>
            </a:r>
          </a:p>
          <a:p>
            <a:pPr lvl="1"/>
            <a:r>
              <a:rPr lang="en-US" dirty="0"/>
              <a:t>Last Name P-Z – Mr. Wentz </a:t>
            </a:r>
          </a:p>
          <a:p>
            <a:r>
              <a:rPr lang="en-US" dirty="0"/>
              <a:t>Social Worker – Ms. Sawyer</a:t>
            </a:r>
          </a:p>
          <a:p>
            <a:r>
              <a:rPr lang="en-US" dirty="0"/>
              <a:t>AP/Gifted/ESOL Coordinator – Ms. Hyle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89B273-3334-4040-B6CE-79677F0A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3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21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4885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en-US" sz="6600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r>
              <a:rPr lang="en-US" sz="6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Promotion Requirements</a:t>
            </a:r>
            <a:br>
              <a:rPr lang="en-US" sz="6600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br>
              <a:rPr lang="en-US" sz="6600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br>
              <a:rPr lang="en-US" dirty="0">
                <a:solidFill>
                  <a:srgbClr val="0070C0"/>
                </a:solidFill>
                <a:latin typeface="Franklin Gothic Heavy" panose="020B0903020102020204" pitchFamily="34" charset="0"/>
              </a:rPr>
            </a:br>
            <a:endParaRPr lang="en-US" dirty="0">
              <a:latin typeface="Franklin Gothic Heavy" panose="020B09030201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96791B0-F5AD-474D-8BFA-1E4167A9D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4368"/>
              </p:ext>
            </p:extLst>
          </p:nvPr>
        </p:nvGraphicFramePr>
        <p:xfrm>
          <a:off x="1357746" y="1951472"/>
          <a:ext cx="9476508" cy="37356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45475">
                  <a:extLst>
                    <a:ext uri="{9D8B030D-6E8A-4147-A177-3AD203B41FA5}">
                      <a16:colId xmlns:a16="http://schemas.microsoft.com/office/drawing/2014/main" val="1338327105"/>
                    </a:ext>
                  </a:extLst>
                </a:gridCol>
                <a:gridCol w="5620986">
                  <a:extLst>
                    <a:ext uri="{9D8B030D-6E8A-4147-A177-3AD203B41FA5}">
                      <a16:colId xmlns:a16="http://schemas.microsoft.com/office/drawing/2014/main" val="757055554"/>
                    </a:ext>
                  </a:extLst>
                </a:gridCol>
                <a:gridCol w="1710047">
                  <a:extLst>
                    <a:ext uri="{9D8B030D-6E8A-4147-A177-3AD203B41FA5}">
                      <a16:colId xmlns:a16="http://schemas.microsoft.com/office/drawing/2014/main" val="154363876"/>
                    </a:ext>
                  </a:extLst>
                </a:gridCol>
              </a:tblGrid>
              <a:tr h="563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Credits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 GPA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305920"/>
                  </a:ext>
                </a:extLst>
              </a:tr>
              <a:tr h="5999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to 9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Meet all 8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grade </a:t>
                      </a:r>
                      <a:r>
                        <a:rPr lang="en-US" sz="2400" baseline="0" dirty="0"/>
                        <a:t>promotion requirements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52211"/>
                  </a:ext>
                </a:extLst>
              </a:tr>
              <a:tr h="5638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to 10</a:t>
                      </a:r>
                      <a:r>
                        <a:rPr lang="en-US" sz="2400" baseline="30000" dirty="0"/>
                        <a:t>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224465"/>
                  </a:ext>
                </a:extLst>
              </a:tr>
              <a:tr h="5638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to 11</a:t>
                      </a:r>
                      <a:r>
                        <a:rPr lang="en-US" sz="2400" baseline="30000" dirty="0"/>
                        <a:t>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85812"/>
                  </a:ext>
                </a:extLst>
              </a:tr>
              <a:tr h="5638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to 12</a:t>
                      </a:r>
                      <a:r>
                        <a:rPr lang="en-US" sz="2400" baseline="30000" dirty="0"/>
                        <a:t>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056783"/>
                  </a:ext>
                </a:extLst>
              </a:tr>
              <a:tr h="8804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  <a:r>
                        <a:rPr lang="en-US" sz="2400" baseline="30000" dirty="0"/>
                        <a:t>th</a:t>
                      </a:r>
                      <a:r>
                        <a:rPr lang="en-US" sz="2400" dirty="0"/>
                        <a:t> to Graduation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NEXT SLIDE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26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19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38E5-C310-447E-A458-41F28C2E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buClrTx/>
              <a:buSzTx/>
            </a:pPr>
            <a:r>
              <a:rPr lang="en-US" sz="5333" b="1" dirty="0">
                <a:solidFill>
                  <a:srgbClr val="FF0000"/>
                </a:solidFill>
                <a:latin typeface="Franklin Gothic Heavy" panose="020B0903020102020204" pitchFamily="34" charset="0"/>
                <a:ea typeface="+mn-ea"/>
                <a:cs typeface="+mn-cs"/>
              </a:rPr>
              <a:t>Graduation Requirements </a:t>
            </a:r>
            <a:br>
              <a:rPr lang="en-US" sz="5333" dirty="0">
                <a:solidFill>
                  <a:srgbClr val="0070C0"/>
                </a:solidFill>
                <a:latin typeface="Franklin Gothic Heavy" panose="020B0903020102020204" pitchFamily="34" charset="0"/>
                <a:ea typeface="+mn-ea"/>
                <a:cs typeface="+mn-cs"/>
              </a:rPr>
            </a:br>
            <a:endParaRPr lang="en-US" sz="2667" dirty="0">
              <a:solidFill>
                <a:srgbClr val="0070C0"/>
              </a:solidFill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4474F0-33B6-49A9-800B-0E5F394F84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4 Language Art Credits</a:t>
            </a:r>
          </a:p>
          <a:p>
            <a:r>
              <a:rPr lang="en-US" dirty="0"/>
              <a:t>4 Mathematics Credits</a:t>
            </a:r>
          </a:p>
          <a:p>
            <a:pPr lvl="1"/>
            <a:r>
              <a:rPr lang="en-US" dirty="0"/>
              <a:t>Algebra 1</a:t>
            </a:r>
          </a:p>
          <a:p>
            <a:pPr lvl="1"/>
            <a:r>
              <a:rPr lang="en-US" dirty="0"/>
              <a:t>Geometry</a:t>
            </a:r>
          </a:p>
          <a:p>
            <a:r>
              <a:rPr lang="en-US" dirty="0"/>
              <a:t>3 Science Credits</a:t>
            </a:r>
          </a:p>
          <a:p>
            <a:pPr lvl="1"/>
            <a:r>
              <a:rPr lang="en-US" dirty="0"/>
              <a:t>Biology</a:t>
            </a:r>
          </a:p>
          <a:p>
            <a:r>
              <a:rPr lang="en-US" dirty="0"/>
              <a:t>3 Social Studies Credits</a:t>
            </a:r>
          </a:p>
          <a:p>
            <a:pPr lvl="1"/>
            <a:r>
              <a:rPr lang="en-US" dirty="0"/>
              <a:t>World History</a:t>
            </a:r>
          </a:p>
          <a:p>
            <a:pPr lvl="1"/>
            <a:r>
              <a:rPr lang="en-US" dirty="0"/>
              <a:t>US History</a:t>
            </a:r>
          </a:p>
          <a:p>
            <a:pPr lvl="1"/>
            <a:r>
              <a:rPr lang="en-US" dirty="0"/>
              <a:t>US Govt/Economics</a:t>
            </a:r>
          </a:p>
          <a:p>
            <a:r>
              <a:rPr lang="en-US" dirty="0"/>
              <a:t>1 Credit HOPE</a:t>
            </a:r>
          </a:p>
          <a:p>
            <a:r>
              <a:rPr lang="en-US" dirty="0"/>
              <a:t>0.5 Credit Personal Finance</a:t>
            </a:r>
          </a:p>
          <a:p>
            <a:r>
              <a:rPr lang="en-US" dirty="0"/>
              <a:t>1 Credit Performing or Practical Arts</a:t>
            </a:r>
          </a:p>
          <a:p>
            <a:r>
              <a:rPr lang="en-US" dirty="0"/>
              <a:t>7.5 Elective Credits of your choice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9A90AD-11A4-42FB-8AA6-580C53D58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26" y="1473736"/>
            <a:ext cx="5181600" cy="4512394"/>
          </a:xfrm>
        </p:spPr>
        <p:txBody>
          <a:bodyPr>
            <a:noAutofit/>
          </a:bodyPr>
          <a:lstStyle/>
          <a:p>
            <a:r>
              <a:rPr lang="en-US" b="1" dirty="0"/>
              <a:t>2.0 GPA</a:t>
            </a:r>
          </a:p>
          <a:p>
            <a:r>
              <a:rPr lang="en-US" b="1" dirty="0"/>
              <a:t>Passing Algebra EOC Score (3 or higher) – or concordant score</a:t>
            </a:r>
          </a:p>
          <a:p>
            <a:r>
              <a:rPr lang="en-US" b="1" dirty="0"/>
              <a:t>Passing 10</a:t>
            </a:r>
            <a:r>
              <a:rPr lang="en-US" b="1" baseline="30000" dirty="0"/>
              <a:t>th</a:t>
            </a:r>
            <a:r>
              <a:rPr lang="en-US" b="1" dirty="0"/>
              <a:t> grade ELA FAST Score (3 or higher) - or concordant score</a:t>
            </a:r>
          </a:p>
          <a:p>
            <a:endParaRPr lang="en-US" b="1" dirty="0"/>
          </a:p>
          <a:p>
            <a:r>
              <a:rPr lang="en-US" b="1" dirty="0"/>
              <a:t>Scholar Diploma Designation</a:t>
            </a:r>
          </a:p>
          <a:p>
            <a:r>
              <a:rPr lang="en-US" b="1" dirty="0"/>
              <a:t>Merit Diploma Designation</a:t>
            </a:r>
          </a:p>
          <a:p>
            <a:r>
              <a:rPr lang="en-US" b="1" dirty="0"/>
              <a:t>Fine Arts Diploma Designation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DEFE-A3DE-4574-8853-C4193AB4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8930A7-5231-445F-B319-ED89DA1B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3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43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3546E3-A592-4CE8-8602-1B21C836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  <a:t>Required 9</a:t>
            </a:r>
            <a:r>
              <a:rPr lang="en-US" baseline="30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  <a:t> Grade Classes</a:t>
            </a:r>
            <a:b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  <a:t>6 classes – 3.5 required, 2.5 you can pick!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3AE79-1910-453A-8383-A00E8663E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167" y="1825625"/>
            <a:ext cx="572563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Language Arts – Full Year – 1 Credit</a:t>
            </a:r>
          </a:p>
          <a:p>
            <a:pPr lvl="1"/>
            <a:r>
              <a:rPr lang="en-US" dirty="0"/>
              <a:t>English 1 or English 1 Honors</a:t>
            </a:r>
          </a:p>
          <a:p>
            <a:r>
              <a:rPr lang="en-US" b="1" dirty="0">
                <a:solidFill>
                  <a:srgbClr val="FF0000"/>
                </a:solidFill>
              </a:rPr>
              <a:t>Math Course – Full Year – 1 Credit  </a:t>
            </a:r>
          </a:p>
          <a:p>
            <a:pPr lvl="1"/>
            <a:r>
              <a:rPr lang="en-US" dirty="0"/>
              <a:t>Algebra 1 or Algebra 1 Honors</a:t>
            </a:r>
          </a:p>
          <a:p>
            <a:pPr lvl="1"/>
            <a:r>
              <a:rPr lang="en-US" dirty="0"/>
              <a:t>Geometry Honors</a:t>
            </a:r>
          </a:p>
          <a:p>
            <a:pPr lvl="1"/>
            <a:r>
              <a:rPr lang="en-US" dirty="0"/>
              <a:t>Algebra 2 Honors</a:t>
            </a:r>
          </a:p>
          <a:p>
            <a:r>
              <a:rPr lang="en-US" b="1" dirty="0">
                <a:solidFill>
                  <a:srgbClr val="FF0000"/>
                </a:solidFill>
              </a:rPr>
              <a:t>Science Course – Full Year  - 1 Credit </a:t>
            </a:r>
          </a:p>
          <a:p>
            <a:pPr lvl="1"/>
            <a:r>
              <a:rPr lang="en-US" dirty="0"/>
              <a:t>Marine Science or Marine Honors</a:t>
            </a:r>
          </a:p>
          <a:p>
            <a:pPr lvl="1"/>
            <a:r>
              <a:rPr lang="en-US" dirty="0"/>
              <a:t>Chemistry Honors</a:t>
            </a:r>
          </a:p>
          <a:p>
            <a:r>
              <a:rPr lang="en-US" b="1" dirty="0">
                <a:solidFill>
                  <a:srgbClr val="FF0000"/>
                </a:solidFill>
              </a:rPr>
              <a:t>Personal Finance or Personal Finance Honors – half year – 0.5 Credit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5A4F9B-3A63-46F2-9CE9-6C8C1F3C9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25633" cy="44369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Intensive Reading </a:t>
            </a:r>
            <a:r>
              <a:rPr lang="en-US" dirty="0"/>
              <a:t>– will take an elective spot for anyone who scores in the 10</a:t>
            </a:r>
            <a:r>
              <a:rPr lang="en-US" baseline="30000" dirty="0"/>
              <a:t>th</a:t>
            </a:r>
            <a:r>
              <a:rPr lang="en-US" dirty="0"/>
              <a:t> percentile or below on </a:t>
            </a:r>
            <a:r>
              <a:rPr lang="en-US" sz="3000" b="1" dirty="0"/>
              <a:t>the 8th Grade</a:t>
            </a:r>
            <a:r>
              <a:rPr lang="en-US" dirty="0"/>
              <a:t> PM3 FAST Reading assessment</a:t>
            </a:r>
          </a:p>
          <a:p>
            <a:r>
              <a:rPr lang="en-US" dirty="0"/>
              <a:t>ESOL Support – potential</a:t>
            </a:r>
          </a:p>
          <a:p>
            <a:pPr>
              <a:lnSpc>
                <a:spcPct val="60000"/>
              </a:lnSpc>
            </a:pPr>
            <a:r>
              <a:rPr lang="en-US" dirty="0"/>
              <a:t>ESE Support – potential</a:t>
            </a:r>
          </a:p>
          <a:p>
            <a:pPr>
              <a:lnSpc>
                <a:spcPct val="60000"/>
              </a:lnSpc>
            </a:pPr>
            <a:endParaRPr lang="en-US" dirty="0"/>
          </a:p>
          <a:p>
            <a:pPr>
              <a:lnSpc>
                <a:spcPct val="60000"/>
              </a:lnSpc>
            </a:pPr>
            <a:r>
              <a:rPr lang="en-US" sz="5200" b="1" dirty="0">
                <a:solidFill>
                  <a:srgbClr val="FF0000"/>
                </a:solidFill>
              </a:rPr>
              <a:t>Future Options </a:t>
            </a:r>
          </a:p>
          <a:p>
            <a:pPr lvl="1">
              <a:lnSpc>
                <a:spcPct val="60000"/>
              </a:lnSpc>
            </a:pPr>
            <a:r>
              <a:rPr lang="en-US" dirty="0"/>
              <a:t>TONS of AP Courses – Cores and Electives!</a:t>
            </a:r>
          </a:p>
          <a:p>
            <a:pPr lvl="1"/>
            <a:r>
              <a:rPr lang="en-US" dirty="0"/>
              <a:t>Dual Enrollment – FSU, TSC, Lively, on-campus</a:t>
            </a:r>
          </a:p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03F9371-B331-48CB-90E5-64E05A29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38" y="795059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D9F5616-C8D8-4A3C-AE32-329868978AF2}"/>
              </a:ext>
            </a:extLst>
          </p:cNvPr>
          <p:cNvSpPr txBox="1">
            <a:spLocks/>
          </p:cNvSpPr>
          <p:nvPr/>
        </p:nvSpPr>
        <p:spPr>
          <a:xfrm>
            <a:off x="666307" y="5967580"/>
            <a:ext cx="10706986" cy="642585"/>
          </a:xfrm>
          <a:prstGeom prst="rect">
            <a:avLst/>
          </a:prstGeom>
          <a:ln w="476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dirty="0"/>
              <a:t>Current teachers will make recommendations – but ultimately your PM3 and Gradebook data will determine your final placement.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1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-564390" y="0"/>
            <a:ext cx="13320779" cy="1325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Course</a:t>
            </a:r>
            <a:r>
              <a:rPr lang="en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 Request form - Cores</a:t>
            </a:r>
            <a:endParaRPr b="1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6D9CD-1010-4997-B2EE-8A8676F9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0" y="891652"/>
            <a:ext cx="11213639" cy="58863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3F3BA-3187-4A6B-8966-B0C1F3AF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Elective Courses Options – Pick 2.5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D93711-BB86-413A-88FF-75F5C6E9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9827" y="1826698"/>
            <a:ext cx="5157787" cy="823912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Full Year – 1 Credit options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3AF1F-9A0A-43A4-9C22-5E98D889E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982" y="2230755"/>
            <a:ext cx="5481002" cy="3684588"/>
          </a:xfrm>
        </p:spPr>
        <p:txBody>
          <a:bodyPr numCol="2">
            <a:normAutofit fontScale="70000" lnSpcReduction="20000"/>
          </a:bodyPr>
          <a:lstStyle/>
          <a:p>
            <a:pPr lvl="1"/>
            <a:r>
              <a:rPr lang="en-US" dirty="0"/>
              <a:t>Band</a:t>
            </a:r>
          </a:p>
          <a:p>
            <a:pPr lvl="1"/>
            <a:r>
              <a:rPr lang="en-US" dirty="0"/>
              <a:t>Orchestra</a:t>
            </a:r>
          </a:p>
          <a:p>
            <a:pPr lvl="1"/>
            <a:r>
              <a:rPr lang="en-US" dirty="0"/>
              <a:t>Chorus</a:t>
            </a:r>
          </a:p>
          <a:p>
            <a:pPr lvl="1"/>
            <a:r>
              <a:rPr lang="en-US" dirty="0"/>
              <a:t>Guitar</a:t>
            </a:r>
          </a:p>
          <a:p>
            <a:pPr lvl="1"/>
            <a:r>
              <a:rPr lang="en-US" dirty="0"/>
              <a:t>Theatre Tech</a:t>
            </a:r>
          </a:p>
          <a:p>
            <a:pPr lvl="1"/>
            <a:r>
              <a:rPr lang="en-US" dirty="0"/>
              <a:t>Color Guard</a:t>
            </a:r>
          </a:p>
          <a:p>
            <a:pPr lvl="1"/>
            <a:r>
              <a:rPr lang="en-US" dirty="0"/>
              <a:t>Steel Drum</a:t>
            </a:r>
          </a:p>
          <a:p>
            <a:pPr lvl="1"/>
            <a:r>
              <a:rPr lang="en-US" dirty="0"/>
              <a:t>Intro to Leadership/SGA</a:t>
            </a:r>
          </a:p>
          <a:p>
            <a:pPr lvl="1"/>
            <a:r>
              <a:rPr lang="en-US" dirty="0"/>
              <a:t>Leadership Education/JROTC</a:t>
            </a:r>
          </a:p>
          <a:p>
            <a:pPr lvl="1"/>
            <a:r>
              <a:rPr lang="en-US" dirty="0"/>
              <a:t>Culinary*</a:t>
            </a:r>
          </a:p>
          <a:p>
            <a:pPr lvl="1"/>
            <a:r>
              <a:rPr lang="en-US" dirty="0"/>
              <a:t>Digital Design*</a:t>
            </a:r>
          </a:p>
          <a:p>
            <a:pPr lvl="1"/>
            <a:r>
              <a:rPr lang="en-US" dirty="0"/>
              <a:t>Construction*</a:t>
            </a:r>
          </a:p>
          <a:p>
            <a:pPr lvl="1"/>
            <a:r>
              <a:rPr lang="en-US" dirty="0"/>
              <a:t>Yearbook</a:t>
            </a:r>
          </a:p>
          <a:p>
            <a:pPr lvl="1"/>
            <a:r>
              <a:rPr lang="en-US" dirty="0"/>
              <a:t>Theatre</a:t>
            </a:r>
          </a:p>
          <a:p>
            <a:pPr lvl="1"/>
            <a:r>
              <a:rPr lang="en-US" dirty="0"/>
              <a:t>Ceramics</a:t>
            </a:r>
          </a:p>
          <a:p>
            <a:pPr lvl="1"/>
            <a:r>
              <a:rPr lang="en-US" dirty="0"/>
              <a:t>2D Studio Art 1</a:t>
            </a:r>
          </a:p>
          <a:p>
            <a:pPr lvl="1"/>
            <a:r>
              <a:rPr lang="en-US" dirty="0"/>
              <a:t>French</a:t>
            </a:r>
          </a:p>
          <a:p>
            <a:pPr lvl="1"/>
            <a:r>
              <a:rPr lang="en-US" dirty="0"/>
              <a:t>Latin</a:t>
            </a:r>
          </a:p>
          <a:p>
            <a:pPr lvl="1"/>
            <a:r>
              <a:rPr lang="en-US" dirty="0"/>
              <a:t>Spanish</a:t>
            </a:r>
          </a:p>
          <a:p>
            <a:pPr lvl="1"/>
            <a:r>
              <a:rPr lang="en-US" dirty="0"/>
              <a:t>HOPE</a:t>
            </a:r>
          </a:p>
          <a:p>
            <a:pPr lvl="1"/>
            <a:r>
              <a:rPr lang="en-US" dirty="0"/>
              <a:t>Intro to Drumming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800803-0C84-46D1-A7D8-1C9C56264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1291" y="1826698"/>
            <a:ext cx="5183188" cy="823912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Semester - 0.5 offerings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F6820-CD70-4BBE-9BB2-746BCA6D3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8414" y="2230755"/>
            <a:ext cx="5183188" cy="3684588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/>
              <a:t>Yoga (can make full year)</a:t>
            </a:r>
          </a:p>
          <a:p>
            <a:pPr lvl="1"/>
            <a:r>
              <a:rPr lang="en-US" dirty="0"/>
              <a:t>Weight Training (can make full year)</a:t>
            </a:r>
          </a:p>
          <a:p>
            <a:pPr lvl="1"/>
            <a:r>
              <a:rPr lang="en-US" dirty="0"/>
              <a:t>Team Sports (can make full year) </a:t>
            </a:r>
          </a:p>
          <a:p>
            <a:pPr lvl="1"/>
            <a:r>
              <a:rPr lang="en-US" dirty="0"/>
              <a:t>Music Fundamentals</a:t>
            </a:r>
          </a:p>
          <a:p>
            <a:pPr lvl="1"/>
            <a:r>
              <a:rPr lang="en-US" dirty="0"/>
              <a:t>Keyboarding (Piano)</a:t>
            </a:r>
          </a:p>
          <a:p>
            <a:pPr lvl="1"/>
            <a:r>
              <a:rPr lang="en-US" dirty="0"/>
              <a:t>Principles of Food</a:t>
            </a:r>
          </a:p>
          <a:p>
            <a:pPr lvl="1"/>
            <a:r>
              <a:rPr lang="en-US" dirty="0"/>
              <a:t>Drama</a:t>
            </a:r>
          </a:p>
          <a:p>
            <a:pPr lvl="1"/>
            <a:r>
              <a:rPr lang="en-US" dirty="0"/>
              <a:t>Art 2D</a:t>
            </a:r>
          </a:p>
          <a:p>
            <a:pPr lvl="1"/>
            <a:r>
              <a:rPr lang="en-US" dirty="0"/>
              <a:t>Art 3D</a:t>
            </a:r>
          </a:p>
          <a:p>
            <a:pPr lvl="1"/>
            <a:r>
              <a:rPr lang="en-US" dirty="0"/>
              <a:t>Tennis (can make full year)</a:t>
            </a:r>
          </a:p>
          <a:p>
            <a:pPr lvl="1"/>
            <a:r>
              <a:rPr lang="en-US" dirty="0"/>
              <a:t>Pickleball (can make full year)</a:t>
            </a:r>
          </a:p>
          <a:p>
            <a:pPr lvl="1"/>
            <a:r>
              <a:rPr lang="en-US" dirty="0"/>
              <a:t>Humanities (H)</a:t>
            </a:r>
          </a:p>
          <a:p>
            <a:pPr lvl="1"/>
            <a:r>
              <a:rPr lang="en-US" dirty="0"/>
              <a:t>Sports Officiating</a:t>
            </a:r>
          </a:p>
          <a:p>
            <a:pPr lvl="1"/>
            <a:r>
              <a:rPr lang="en-US" dirty="0"/>
              <a:t>Care and Prevention </a:t>
            </a:r>
          </a:p>
          <a:p>
            <a:pPr lvl="1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E2B1F5-BD44-460C-99FA-DC3162D4D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15" y="365125"/>
            <a:ext cx="6502915" cy="65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7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FC47-3E7E-4181-BB6D-BBB269D5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3093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  <a:t>Course Request Form – Electives – Pick 2.5</a:t>
            </a:r>
            <a:br>
              <a:rPr lang="en-US" dirty="0">
                <a:solidFill>
                  <a:srgbClr val="FF0000"/>
                </a:solidFill>
                <a:latin typeface="Franklin Gothic Heavy" panose="020B0903020102020204" pitchFamily="34" charset="0"/>
              </a:rPr>
            </a:br>
            <a:endParaRPr lang="en-US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4B44D3-AA3C-4A56-ADEF-88453FB1B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4548C-94EE-4915-B0A2-5E52DAB8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814850"/>
            <a:ext cx="11029575" cy="60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2202</TotalTime>
  <Words>976</Words>
  <Application>Microsoft Office PowerPoint</Application>
  <PresentationFormat>Widescreen</PresentationFormat>
  <Paragraphs>221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Franklin Gothic Heavy</vt:lpstr>
      <vt:lpstr>Sintony</vt:lpstr>
      <vt:lpstr>Office Theme</vt:lpstr>
      <vt:lpstr>PowerPoint Presentation</vt:lpstr>
      <vt:lpstr>Leon High School Administration</vt:lpstr>
      <vt:lpstr>Leon Guidance Department</vt:lpstr>
      <vt:lpstr> Promotion Requirements   </vt:lpstr>
      <vt:lpstr>Graduation Requirements  </vt:lpstr>
      <vt:lpstr>Required 9th Grade Classes 6 classes – 3.5 required, 2.5 you can pick!</vt:lpstr>
      <vt:lpstr>Course Request form - Cores</vt:lpstr>
      <vt:lpstr>Elective Courses Options – Pick 2.5 </vt:lpstr>
      <vt:lpstr>Course Request Form – Electives – Pick 2.5 </vt:lpstr>
      <vt:lpstr>Course Request Form – Final Selections</vt:lpstr>
      <vt:lpstr>Bell Schedule</vt:lpstr>
      <vt:lpstr>Attendance</vt:lpstr>
      <vt:lpstr>Lunch/Off-Campus/Parking</vt:lpstr>
      <vt:lpstr>Leon Clubs</vt:lpstr>
      <vt:lpstr>PowerPoint Presentation</vt:lpstr>
      <vt:lpstr>PowerPoint Presentation</vt:lpstr>
      <vt:lpstr>Freshman Orientation</vt:lpstr>
      <vt:lpstr>LeonCurriculum@leonschools.net www.leonschools.net/Leon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Tyson, Sabrina</dc:creator>
  <cp:lastModifiedBy>Salvo, Rebecca</cp:lastModifiedBy>
  <cp:revision>50</cp:revision>
  <dcterms:created xsi:type="dcterms:W3CDTF">2025-03-18T19:07:50Z</dcterms:created>
  <dcterms:modified xsi:type="dcterms:W3CDTF">2025-04-03T14:44:49Z</dcterms:modified>
</cp:coreProperties>
</file>